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40" r:id="rId1"/>
    <p:sldMasterId id="2147483864" r:id="rId2"/>
    <p:sldMasterId id="2147483852" r:id="rId3"/>
  </p:sldMasterIdLst>
  <p:notesMasterIdLst>
    <p:notesMasterId r:id="rId29"/>
  </p:notesMasterIdLst>
  <p:handoutMasterIdLst>
    <p:handoutMasterId r:id="rId30"/>
  </p:handoutMasterIdLst>
  <p:sldIdLst>
    <p:sldId id="618" r:id="rId4"/>
    <p:sldId id="633" r:id="rId5"/>
    <p:sldId id="635" r:id="rId6"/>
    <p:sldId id="634" r:id="rId7"/>
    <p:sldId id="655" r:id="rId8"/>
    <p:sldId id="652" r:id="rId9"/>
    <p:sldId id="656" r:id="rId10"/>
    <p:sldId id="657" r:id="rId11"/>
    <p:sldId id="658" r:id="rId12"/>
    <p:sldId id="653" r:id="rId13"/>
    <p:sldId id="654" r:id="rId14"/>
    <p:sldId id="650" r:id="rId15"/>
    <p:sldId id="659" r:id="rId16"/>
    <p:sldId id="642" r:id="rId17"/>
    <p:sldId id="643" r:id="rId18"/>
    <p:sldId id="647" r:id="rId19"/>
    <p:sldId id="648" r:id="rId20"/>
    <p:sldId id="636" r:id="rId21"/>
    <p:sldId id="649" r:id="rId22"/>
    <p:sldId id="637" r:id="rId23"/>
    <p:sldId id="638" r:id="rId24"/>
    <p:sldId id="639" r:id="rId25"/>
    <p:sldId id="640" r:id="rId26"/>
    <p:sldId id="641" r:id="rId27"/>
    <p:sldId id="646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66FF"/>
    <a:srgbClr val="050C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717" autoAdjust="0"/>
  </p:normalViewPr>
  <p:slideViewPr>
    <p:cSldViewPr>
      <p:cViewPr varScale="1">
        <p:scale>
          <a:sx n="116" d="100"/>
          <a:sy n="116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49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8" y="0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A4408E00-EC0C-4ABE-A30C-4394A204911D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8" y="8830627"/>
            <a:ext cx="3038372" cy="464184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46B1A1F1-F303-43D9-B2C9-FCD2279F44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5138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5138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5AD7DF2E-95B6-4A3E-934D-875E05CBE265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50" tIns="45825" rIns="91650" bIns="458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30"/>
            <a:ext cx="5608320" cy="4183063"/>
          </a:xfrm>
          <a:prstGeom prst="rect">
            <a:avLst/>
          </a:prstGeom>
        </p:spPr>
        <p:txBody>
          <a:bodyPr vert="horz" lIns="91650" tIns="45825" rIns="91650" bIns="458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7840" cy="465138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7"/>
            <a:ext cx="3037840" cy="465138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88EAA046-189C-4455-9D75-9A58FA78A6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138C9-4272-4724-81C4-2635676B219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138C9-4272-4724-81C4-2635676B2191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 and Confidential Attorney-Client Communication and Attorney Work Product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 and Confidential Attorney-Client Communication and Attorney Work Product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 and Confidential Attorney-Client Communication and Attorney Work Product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Privileged and Confidential Attorney-Client Communication and Attorney Work Product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6/21/2023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6F32A-9870-4BDA-9B40-889D585DE34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57200" y="5955376"/>
            <a:ext cx="7391400" cy="521624"/>
            <a:chOff x="457200" y="5879176"/>
            <a:chExt cx="7391400" cy="521624"/>
          </a:xfrm>
        </p:grpSpPr>
        <p:pic>
          <p:nvPicPr>
            <p:cNvPr id="7" name="Picture 6" descr="00038919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7200" y="5879176"/>
              <a:ext cx="951808" cy="521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6"/>
            <p:cNvSpPr txBox="1">
              <a:spLocks noChangeArrowheads="1"/>
            </p:cNvSpPr>
            <p:nvPr userDrawn="1"/>
          </p:nvSpPr>
          <p:spPr bwMode="auto">
            <a:xfrm>
              <a:off x="1371600" y="6064250"/>
              <a:ext cx="6477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1432" tIns="45716" rIns="91432" bIns="45716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Sebaly Shillito + Dyer, A Legal Professional Association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random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88C91-58B8-4CF0-834B-0DC5B50B84E6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41F1-702E-42EF-A042-4F78714E1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443CC-D186-4E04-B802-C9D98ACF52C4}" type="datetimeFigureOut">
              <a:rPr lang="en-US" smtClean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F9C29-2083-494F-BFC8-B70A423AB9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orldpopulationreview.com/states/massachusetts-population" TargetMode="External"/><Relationship Id="rId13" Type="http://schemas.openxmlformats.org/officeDocument/2006/relationships/hyperlink" Target="https://worldpopulationreview.com/states/utah-population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orldpopulationreview.com/countries/georgia-population" TargetMode="External"/><Relationship Id="rId12" Type="http://schemas.openxmlformats.org/officeDocument/2006/relationships/hyperlink" Target="https://worldpopulationreview.com/states/tennessee-population" TargetMode="External"/><Relationship Id="rId2" Type="http://schemas.openxmlformats.org/officeDocument/2006/relationships/hyperlink" Target="https://worldpopulationreview.com/state-rankings/e-verify-requirements-by-st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orldpopulationreview.com/states/arizona-population" TargetMode="External"/><Relationship Id="rId11" Type="http://schemas.openxmlformats.org/officeDocument/2006/relationships/hyperlink" Target="https://worldpopulationreview.com/states/south-carolina-population" TargetMode="External"/><Relationship Id="rId5" Type="http://schemas.openxmlformats.org/officeDocument/2006/relationships/hyperlink" Target="https://worldpopulationreview.com/states/alabama-population" TargetMode="External"/><Relationship Id="rId10" Type="http://schemas.openxmlformats.org/officeDocument/2006/relationships/hyperlink" Target="https://worldpopulationreview.com/states/north-carolina-population" TargetMode="External"/><Relationship Id="rId4" Type="http://schemas.openxmlformats.org/officeDocument/2006/relationships/image" Target="../media/image10.png"/><Relationship Id="rId9" Type="http://schemas.openxmlformats.org/officeDocument/2006/relationships/hyperlink" Target="https://worldpopulationreview.com/states/mississippi-popula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905000"/>
          </a:xfrm>
        </p:spPr>
        <p:txBody>
          <a:bodyPr anchor="ctr">
            <a:normAutofit/>
          </a:bodyPr>
          <a:lstStyle/>
          <a:p>
            <a:r>
              <a:rPr lang="en-US" sz="3600" dirty="0">
                <a:ln cmpd="sng">
                  <a:noFill/>
                </a:ln>
                <a:solidFill>
                  <a:schemeClr val="tx2">
                    <a:lumMod val="50000"/>
                  </a:schemeClr>
                </a:solidFill>
              </a:rPr>
              <a:t>Karl R. Ulrich, Esq.</a:t>
            </a:r>
          </a:p>
          <a:p>
            <a:r>
              <a:rPr lang="en-US" sz="3600" dirty="0">
                <a:ln cmpd="sng">
                  <a:noFill/>
                </a:ln>
                <a:solidFill>
                  <a:schemeClr val="tx2">
                    <a:lumMod val="50000"/>
                  </a:schemeClr>
                </a:solidFill>
              </a:rPr>
              <a:t>June 22, 2023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10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685800" y="1219200"/>
            <a:ext cx="7772400" cy="190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Immigration Issues in Employment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895600" cy="365125"/>
          </a:xfrm>
        </p:spPr>
        <p:txBody>
          <a:bodyPr/>
          <a:lstStyle/>
          <a:p>
            <a:r>
              <a:rPr kumimoji="0"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4262841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0986-F14B-A6F3-2198-30A71551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Permanent Resident (Green Card)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446CD-4C14-38CD-5212-D8AA0C492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EB-1 – Priority Workers: “extraordinary ability in sciences, arts, education, business or athletics”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EB-2 – Positions requiring advanced degrees or “exceptional ability”/ NIW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EB-3 – Professionals, other skilled workers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EB-4 - Special immigrants: religious workers, special immigrant juveniles, broadcasters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EB-5 – Immigrant investor program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5E17D-25FF-A6CB-AA5C-9744EDCC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93823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0986-F14B-A6F3-2198-30A71551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Permanent Labor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446CD-4C14-38CD-5212-D8AA0C492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Prerequisite to some GC categories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DOL must certify:</a:t>
            </a:r>
          </a:p>
          <a:p>
            <a:pPr marL="914400" lvl="1" indent="-452438">
              <a:buNone/>
            </a:pPr>
            <a:r>
              <a:rPr lang="en-US" dirty="0"/>
              <a:t>-	Not sufficient U.S. workers able, willing &amp; qualified</a:t>
            </a:r>
          </a:p>
          <a:p>
            <a:pPr marL="919162" lvl="1" indent="-457200">
              <a:buFontTx/>
              <a:buChar char="-"/>
            </a:pPr>
            <a:r>
              <a:rPr lang="en-US" dirty="0"/>
              <a:t>Foreign workers will not adversely affect wages of similarly employed U.S. workers</a:t>
            </a:r>
          </a:p>
          <a:p>
            <a:pPr marL="919162" lvl="1" indent="-457200">
              <a:buFontTx/>
              <a:buChar char="-"/>
            </a:pPr>
            <a:r>
              <a:rPr lang="en-US" dirty="0"/>
              <a:t>Labor Certification must be obtained prior to Green Card application</a:t>
            </a:r>
          </a:p>
          <a:p>
            <a:pPr marL="919162" lvl="1" indent="-457200">
              <a:buFontTx/>
              <a:buChar char="-"/>
            </a:pPr>
            <a:r>
              <a:rPr lang="en-US" dirty="0"/>
              <a:t>Can take a year or more to complete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5E17D-25FF-A6CB-AA5C-9744EDCC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16783"/>
      </p:ext>
    </p:extLst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U.S. Permanent Resident “Green” Card Sample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26" name="Picture 2" descr="File:US Permanent Resident Card 2010-05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0870" y="1981200"/>
            <a:ext cx="2640330" cy="347563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Loss of permanent Residency – </a:t>
            </a:r>
            <a:br>
              <a:rPr lang="en-US" sz="4000" b="1" dirty="0"/>
            </a:br>
            <a:r>
              <a:rPr lang="en-US" sz="4000" b="1" dirty="0"/>
              <a:t>Green Card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3837"/>
            <a:ext cx="8229600" cy="43735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Living outside of U.S. for  1 year or more </a:t>
            </a:r>
          </a:p>
          <a:p>
            <a:pPr marL="914400" lvl="1" indent="-452438">
              <a:spcAft>
                <a:spcPts val="600"/>
              </a:spcAft>
              <a:buNone/>
            </a:pPr>
            <a:r>
              <a:rPr lang="en-US" dirty="0"/>
              <a:t>-	Can obtain “re-entry permit” in advance</a:t>
            </a:r>
          </a:p>
          <a:p>
            <a:pPr marL="914400" lvl="1" indent="-452438">
              <a:spcAft>
                <a:spcPts val="600"/>
              </a:spcAft>
              <a:buNone/>
            </a:pPr>
            <a:r>
              <a:rPr lang="en-US" dirty="0"/>
              <a:t>-	Can obtain returning resident visa if away 2 years or more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Voluntary surrender of status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Misrepresentation or fraud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Criminal Convictions (e.g., violent crimes, crimes of moral turpitude, aggravated felonies)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969948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Employment Discrimination and </a:t>
            </a:r>
            <a:br>
              <a:rPr lang="en-US" sz="4000" b="1" dirty="0"/>
            </a:br>
            <a:r>
              <a:rPr lang="en-US" sz="4000" b="1" dirty="0"/>
              <a:t>the Foreign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3837"/>
            <a:ext cx="8229600" cy="43735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Illegal to discriminate on basis of national origin, citizenship or immigration status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English-only work rules may be discriminatory unless required for safety, efficiency or other non-discriminatory reasons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May not apply different hiring criteria/ procedures to eligible/qualified foreign workers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May not request more or different documents than are required for verification purposes, reject reasonably genuine-looking documents.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May not </a:t>
            </a:r>
            <a:r>
              <a:rPr lang="en-US"/>
              <a:t>knowingly hire, </a:t>
            </a:r>
            <a:r>
              <a:rPr lang="en-US" dirty="0"/>
              <a:t>recruit for a fee or refer for a fee unauthorized non-citizens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lum bright="70000" contrast="-78000"/>
          </a:blip>
          <a:srcRect/>
          <a:stretch>
            <a:fillRect/>
          </a:stretch>
        </p:blipFill>
        <p:spPr bwMode="auto">
          <a:xfrm>
            <a:off x="228600" y="1447800"/>
            <a:ext cx="8686800" cy="411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/>
              <a:t>OSHA and the Foreign Worker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OSH Act protects all employees working in U.S. and U.S. territories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Training must be in language and vocabulary “understandable to employee”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Work Instructions – same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Lockout/Tagout/Respiratory Protections/ Blood Borne Pathogens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Safety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Modern Continental Construction </a:t>
            </a:r>
            <a:br>
              <a:rPr lang="en-US" b="1" dirty="0"/>
            </a:br>
            <a:r>
              <a:rPr lang="en-US" b="1" dirty="0"/>
              <a:t>Co. v. OSHRC (1</a:t>
            </a:r>
            <a:r>
              <a:rPr lang="en-US" b="1" baseline="30000" dirty="0"/>
              <a:t>st</a:t>
            </a:r>
            <a:r>
              <a:rPr lang="en-US" b="1" dirty="0"/>
              <a:t> Cir. 2002)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581400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Employer has a duty to communicate work/safety rules using language understandable to non-English speaker</a:t>
            </a: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505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Employee misconduct defense to OSHA citation failed when work rules not translated into foreign language for those with limited English proficiency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Sec. of Labor v. Star Brite Construction Co. (OSHRC 2001)</a:t>
            </a:r>
          </a:p>
        </p:txBody>
      </p:sp>
      <p:pic>
        <p:nvPicPr>
          <p:cNvPr id="14338" name="Picture 2" descr="Image result for translation english to spanis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581400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61722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200" b="1" dirty="0"/>
              <a:t>Employer Immigration Compliance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676400"/>
            <a:ext cx="82296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I-9 Compliance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Employers are obligated to verify the identity and employment eligibility of all employees within 3 days of hire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I-9 is the form used for the verification 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E-Verify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Electronic eligibility verification service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Generally voluntary, but mandatory under certain circumstances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 states require it by law – Ohio does not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Federal contractors and subcontractors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4953000"/>
            <a:ext cx="27241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Map of States with E-Verify Laws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19135" y="6375613"/>
            <a:ext cx="38862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2"/>
              </a:rPr>
              <a:t>https://worldpopulationreview.com/state-rankings/e-verify-requirements-by-state</a:t>
            </a:r>
            <a:r>
              <a:rPr lang="en-US" sz="1050" dirty="0"/>
              <a:t> Updated: February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9E20B2-B44E-535A-E328-1244987D2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204" y="1028377"/>
            <a:ext cx="6035040" cy="35450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6C3768-73D8-E355-E638-2195F5617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7036" y="4625016"/>
            <a:ext cx="2651760" cy="10144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064244-7715-6A5B-7455-5FDD843FE4A0}"/>
              </a:ext>
            </a:extLst>
          </p:cNvPr>
          <p:cNvSpPr txBox="1"/>
          <p:nvPr/>
        </p:nvSpPr>
        <p:spPr>
          <a:xfrm>
            <a:off x="446903" y="4799949"/>
            <a:ext cx="42931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0" dirty="0">
                <a:effectLst/>
                <a:latin typeface="Arial" panose="020B0604020202020204" pitchFamily="34" charset="0"/>
              </a:rPr>
              <a:t>States with Mandatory E-Verify - </a:t>
            </a:r>
          </a:p>
          <a:p>
            <a:r>
              <a:rPr lang="en-US" sz="1000" b="0" i="0" strike="noStrike" dirty="0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Alabama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Arizona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Georgia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Massachusetts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Mississippi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North Carolina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br>
              <a:rPr lang="en-US" sz="1000" b="0" i="0" dirty="0">
                <a:effectLst/>
                <a:latin typeface="Arial" panose="020B0604020202020204" pitchFamily="34" charset="0"/>
              </a:rPr>
            </a:br>
            <a:r>
              <a:rPr lang="en-US" sz="1000" b="0" i="0" strike="noStrike" dirty="0">
                <a:effectLst/>
                <a:latin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South Carolina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Tennessee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, and </a:t>
            </a:r>
            <a:r>
              <a:rPr lang="en-US" sz="1000" b="0" i="0" strike="noStrike" dirty="0">
                <a:effectLst/>
                <a:latin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Utah</a:t>
            </a:r>
            <a:r>
              <a:rPr lang="en-US" sz="1000" b="0" i="0" dirty="0">
                <a:effectLst/>
                <a:latin typeface="Arial" panose="020B0604020202020204" pitchFamily="34" charset="0"/>
              </a:rPr>
              <a:t>. </a:t>
            </a:r>
            <a:endParaRPr lang="en-US" sz="1000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43000"/>
            </a:schemeClr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7"/>
            <a:ext cx="8229600" cy="3611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Overview of Foreign Worker Categories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Overview of Petition Process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Employer Immigration Compliance Issues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I-9/E Verify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Employment Regulation and the Foreign Worker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I-9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7"/>
            <a:ext cx="8229600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Apply to all employers regardless of size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Must use for each new hire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All employees (citizens and noncitizens) not independent contractors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Only if physically working on U.S. soil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1266" name="AutoShape 2" descr="Image result for uscis form i-9 s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 dirty="0"/>
              <a:t>Completing the I-9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Employee completes Section 1 at time of hire (by 1</a:t>
            </a:r>
            <a:r>
              <a:rPr lang="en-US" baseline="30000" dirty="0"/>
              <a:t>st</a:t>
            </a:r>
            <a:r>
              <a:rPr lang="en-US" dirty="0"/>
              <a:t> day of employment)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Document originals are required for review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Must accept any documents on list if “reasonably appear” to be genuine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Employee must be physically present with document examiner during document review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Attestation and examination of documents must be by same person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/>
              <a:t>If make copies, do so for all employees (E-Verify requires customer copies be kept)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3687763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If work authorization has expiration, may need to reverify before expiration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Use Section 3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May not consider expiration date when determining if qualified for hire</a:t>
            </a:r>
          </a:p>
        </p:txBody>
      </p:sp>
      <p:pic>
        <p:nvPicPr>
          <p:cNvPr id="6" name="Picture 5" descr="File:USCIS logo English.sv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3733800" y="4572000"/>
            <a:ext cx="4876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Reverification – I-9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Retention / Recordkeeping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en-US" dirty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Retain I-9s for 3 years from date of hire or for 1 year after employment ends, whichever 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employer compliance immigration"/>
          <p:cNvPicPr/>
          <p:nvPr/>
        </p:nvPicPr>
        <p:blipFill>
          <a:blip r:embed="rId2" cstate="print">
            <a:lum bright="88000" contrast="-88000"/>
          </a:blip>
          <a:srcRect/>
          <a:stretch>
            <a:fillRect/>
          </a:stretch>
        </p:blipFill>
        <p:spPr bwMode="auto">
          <a:xfrm>
            <a:off x="6178" y="1000897"/>
            <a:ext cx="91440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7"/>
            <a:ext cx="8229600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Civil fines ($252 - $2,507 per non-compliant form) 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Illegal hiring ($627 - $25,076)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Criminal penalties (for pattern and practice violations)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Debarment from government contracts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Court order of compliance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/>
              <a:t>Penalties for Non-Compliance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400800" cy="1371600"/>
          </a:xfrm>
        </p:spPr>
        <p:txBody>
          <a:bodyPr anchor="t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3600" dirty="0">
                <a:ln cmpd="sng">
                  <a:noFill/>
                </a:ln>
                <a:solidFill>
                  <a:schemeClr val="tx2">
                    <a:lumMod val="50000"/>
                  </a:schemeClr>
                </a:solidFill>
              </a:rPr>
              <a:t>Karl R. Ulrich, Esq.</a:t>
            </a:r>
          </a:p>
          <a:p>
            <a:pPr algn="l">
              <a:spcBef>
                <a:spcPts val="0"/>
              </a:spcBef>
            </a:pPr>
            <a:r>
              <a:rPr lang="en-US" sz="2400" dirty="0">
                <a:ln cmpd="sng">
                  <a:noFill/>
                </a:ln>
                <a:solidFill>
                  <a:schemeClr val="tx2">
                    <a:lumMod val="50000"/>
                  </a:schemeClr>
                </a:solidFill>
              </a:rPr>
              <a:t>kulrich@ssdlaw.com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10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685800" y="1447800"/>
            <a:ext cx="7772400" cy="190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895600" cy="365125"/>
          </a:xfrm>
        </p:spPr>
        <p:txBody>
          <a:bodyPr/>
          <a:lstStyle/>
          <a:p>
            <a:r>
              <a:rPr kumimoji="0"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3084590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United States Citizenship and Immigration Service (“USCIS”)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Responsible for petition and approval 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Labor (“DOL”)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Responsible for confirming compliance with prevailing wage and labor certifications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State (“DOS”)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Responsible for issuance of actual visa (generally through network of foreign consulates)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3200" dirty="0"/>
              <a:t>Immigration and Customs Enforcement (“ICE”)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3200" dirty="0"/>
              <a:t>Customs &amp; Border Protection (“CBP”)</a:t>
            </a:r>
            <a:endParaRPr lang="en-US" sz="2000" noProof="0" dirty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900" b="1" dirty="0"/>
              <a:t>Government Agencies: Oversight and Enforcement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 anchor="t">
            <a:normAutofit/>
          </a:bodyPr>
          <a:lstStyle/>
          <a:p>
            <a:r>
              <a:rPr lang="en-US" b="1" dirty="0"/>
              <a:t>Common Business Categories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7200" y="990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Visas – Business Traveler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 Visas – Temporary Workers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H-1B - Professionals in a Specialty Occupation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H-2A – Temporary Agricultural Workers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H-2B – Non-Agricultural Temporary Worker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H-3 - Trainees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 Visas – Intracompany Transferees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Visas – Aliens of Extraordinary Ability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TN Visas – NAFTA Professional Workers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Student Visa/CPT/OPT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Green Card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(Permanent Resident Status)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Other Categories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 anchor="t">
            <a:normAutofit/>
          </a:bodyPr>
          <a:lstStyle/>
          <a:p>
            <a:r>
              <a:rPr lang="en-US" b="1" dirty="0"/>
              <a:t>L Visa (Intracorporate Transfers)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7200" y="990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Petition filed by employer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L-1A – transferee executive/manager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L-1B – transferee specialized knowledge</a:t>
            </a: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be “qualifying relationship” between U.S. and foreign entity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Periods of stay: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	L-1A – initial 3 yrs./max. 7 yrs.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/>
              <a:t>-	L-1B – initial 3 yrs./max 5 yrs.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3200" dirty="0"/>
              <a:t>Employee must have been with foreign entity at least 1 of previous 3 yrs.</a:t>
            </a:r>
          </a:p>
        </p:txBody>
      </p:sp>
    </p:spTree>
    <p:extLst>
      <p:ext uri="{BB962C8B-B14F-4D97-AF65-F5344CB8AC3E}">
        <p14:creationId xmlns:p14="http://schemas.microsoft.com/office/powerpoint/2010/main" val="4134563108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485D-F920-7E5C-D6A8-CE523FBA1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6525"/>
            <a:ext cx="7772400" cy="1470025"/>
          </a:xfrm>
        </p:spPr>
        <p:txBody>
          <a:bodyPr/>
          <a:lstStyle/>
          <a:p>
            <a:r>
              <a:rPr lang="en-US" b="1" dirty="0"/>
              <a:t>H-1B Visa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D300D-4472-8835-39E8-F613B736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052E82-CC76-E83B-DF00-9CF59CB491A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Petition filed by “sponsoring” employer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“Specialty Occupation” – job specific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years (extended another 3 y</a:t>
            </a:r>
            <a:r>
              <a:rPr lang="en-US" sz="3200" dirty="0"/>
              <a:t>rs.)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Limited availability (65,000 + 20,000 for advanced degrees)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Employment starts Oct. 1; earliest filing allowed </a:t>
            </a:r>
            <a:br>
              <a:rPr lang="en-US" sz="3200" dirty="0"/>
            </a:br>
            <a:r>
              <a:rPr lang="en-US" sz="3200" dirty="0"/>
              <a:t>April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 Condition Application (LCA) required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Portable (can be transferred to another employer)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198157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485D-F920-7E5C-D6A8-CE523FBA1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6525"/>
            <a:ext cx="7772400" cy="1470025"/>
          </a:xfrm>
        </p:spPr>
        <p:txBody>
          <a:bodyPr/>
          <a:lstStyle/>
          <a:p>
            <a:r>
              <a:rPr lang="en-US" b="1" dirty="0"/>
              <a:t>TN NAFTA Professionals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D300D-4472-8835-39E8-F613B736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052E82-CC76-E83B-DF00-9CF59CB491A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Citizens of Canada or Mexico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Qualifying professions listed in regulations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Position in U.S. actually requires this background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received a full/part time position w/U.S. employer (no self-employment)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Individual has the qualifications required of the position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Canadians may demonstrate eligibility at port of entry without prior processing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Mexican citizens must apply for visa at U.S. consulate in Mexico before entry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 period of stay: 3 yrs. (may be extended without limit)</a:t>
            </a:r>
          </a:p>
          <a:p>
            <a:pPr marL="342900" marR="0" lvl="0" indent="-342900" algn="l" defTabSz="914400" rtl="0" eaLnBrk="1" fontAlgn="auto" latinLnBrk="0" hangingPunct="1"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Employers may seek pre-approval from USCIS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799281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485D-F920-7E5C-D6A8-CE523FBA1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6525"/>
            <a:ext cx="7772400" cy="1470025"/>
          </a:xfrm>
        </p:spPr>
        <p:txBody>
          <a:bodyPr/>
          <a:lstStyle/>
          <a:p>
            <a:r>
              <a:rPr lang="en-US" b="1" dirty="0"/>
              <a:t>Student Work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D300D-4472-8835-39E8-F613B736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052E82-CC76-E83B-DF00-9CF59CB491A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Foreign students in U.S. have limited work eligibility (F and M visas)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Curricular Practical Training</a:t>
            </a:r>
            <a:r>
              <a:rPr lang="en-US" sz="3200" dirty="0"/>
              <a:t> (“CPT”) (F visa only)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 Practical Training (“OPT”): pre or post completion total 1 yr. eligibility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STEM OPT extension – up to additional 24 months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836590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1485D-F920-7E5C-D6A8-CE523FBA1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6526"/>
            <a:ext cx="7772400" cy="1105608"/>
          </a:xfrm>
        </p:spPr>
        <p:txBody>
          <a:bodyPr anchor="t"/>
          <a:lstStyle/>
          <a:p>
            <a:r>
              <a:rPr lang="en-US" b="1" dirty="0"/>
              <a:t>Common Pathway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D300D-4472-8835-39E8-F613B736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A79B1-41C3-48A7-9716-2C9A9574FE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052E82-CC76-E83B-DF00-9CF59CB491A1}"/>
              </a:ext>
            </a:extLst>
          </p:cNvPr>
          <p:cNvSpPr txBox="1">
            <a:spLocks noChangeArrowheads="1"/>
          </p:cNvSpPr>
          <p:nvPr/>
        </p:nvSpPr>
        <p:spPr>
          <a:xfrm>
            <a:off x="518159" y="11049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r>
              <a:rPr lang="en-US" sz="2000" dirty="0"/>
              <a:t>Student F visa</a:t>
            </a:r>
          </a:p>
          <a:p>
            <a:pPr algn="ctr">
              <a:lnSpc>
                <a:spcPct val="11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endParaRPr lang="en-US" sz="2000" dirty="0"/>
          </a:p>
          <a:p>
            <a:pPr algn="ctr">
              <a:lnSpc>
                <a:spcPct val="110000"/>
              </a:lnSpc>
              <a:spcBef>
                <a:spcPts val="140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r>
              <a:rPr lang="en-US" sz="2000" dirty="0"/>
              <a:t>OPT (12 mo.)</a:t>
            </a:r>
          </a:p>
          <a:p>
            <a:pPr algn="ctr">
              <a:lnSpc>
                <a:spcPct val="11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endParaRPr lang="en-US" sz="2000" dirty="0"/>
          </a:p>
          <a:p>
            <a:pPr algn="ctr">
              <a:lnSpc>
                <a:spcPct val="11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r>
              <a:rPr lang="en-US" sz="2000" dirty="0"/>
              <a:t>STEM Extension (add’l 24 mo.)</a:t>
            </a:r>
          </a:p>
          <a:p>
            <a:pPr algn="ctr">
              <a:lnSpc>
                <a:spcPct val="11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endParaRPr lang="en-US" sz="2000" dirty="0"/>
          </a:p>
          <a:p>
            <a:pPr algn="ctr">
              <a:lnSpc>
                <a:spcPct val="120000"/>
              </a:lnSpc>
              <a:spcBef>
                <a:spcPts val="125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r>
              <a:rPr lang="en-US" sz="2000" dirty="0"/>
              <a:t>H-1B (3 – 6 years)</a:t>
            </a:r>
            <a:br>
              <a:rPr lang="en-US" sz="2000" dirty="0"/>
            </a:br>
            <a:endParaRPr lang="en-US" sz="2000" dirty="0"/>
          </a:p>
          <a:p>
            <a:pPr algn="ctr">
              <a:lnSpc>
                <a:spcPct val="120000"/>
              </a:lnSpc>
              <a:spcBef>
                <a:spcPts val="1400"/>
              </a:spcBef>
              <a:tabLst>
                <a:tab pos="1828800" algn="l"/>
                <a:tab pos="2743200" algn="l"/>
                <a:tab pos="3205163" algn="l"/>
                <a:tab pos="4119563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Permanent Residency - Green Card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n-US" sz="32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173A685-979B-4F30-A9D3-B078E7548006}"/>
              </a:ext>
            </a:extLst>
          </p:cNvPr>
          <p:cNvSpPr/>
          <p:nvPr/>
        </p:nvSpPr>
        <p:spPr>
          <a:xfrm rot="5400000">
            <a:off x="4358640" y="1661160"/>
            <a:ext cx="54864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4A1A96-B84E-3951-AF1F-38E4B7AC9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305" y="2590800"/>
            <a:ext cx="335309" cy="5791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BF4EA0-8874-D3D8-056E-B28642A82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505200"/>
            <a:ext cx="341406" cy="5791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8E37285-89D7-158E-1C15-C93D2D110C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856" y="4526230"/>
            <a:ext cx="341406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892083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5326</TotalTime>
  <Words>1253</Words>
  <Application>Microsoft Office PowerPoint</Application>
  <PresentationFormat>On-screen Show (4:3)</PresentationFormat>
  <Paragraphs>178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Wingdings</vt:lpstr>
      <vt:lpstr>Office Theme</vt:lpstr>
      <vt:lpstr>1_Custom Design</vt:lpstr>
      <vt:lpstr>Custom Design</vt:lpstr>
      <vt:lpstr>PowerPoint Presentation</vt:lpstr>
      <vt:lpstr>Today’s Agenda</vt:lpstr>
      <vt:lpstr>Government Agencies: Oversight and Enforcement</vt:lpstr>
      <vt:lpstr>Common Business Categories</vt:lpstr>
      <vt:lpstr>L Visa (Intracorporate Transfers)</vt:lpstr>
      <vt:lpstr>H-1B Visa</vt:lpstr>
      <vt:lpstr>TN NAFTA Professionals</vt:lpstr>
      <vt:lpstr>Student Work Status</vt:lpstr>
      <vt:lpstr>Common Pathway</vt:lpstr>
      <vt:lpstr>Permanent Resident (Green Card)</vt:lpstr>
      <vt:lpstr>Permanent Labor Certification</vt:lpstr>
      <vt:lpstr>U.S. Permanent Resident “Green” Card Sample</vt:lpstr>
      <vt:lpstr>Loss of permanent Residency –  Green Card</vt:lpstr>
      <vt:lpstr>Employment Discrimination and  the Foreign Worker</vt:lpstr>
      <vt:lpstr>OSHA and the Foreign Worker</vt:lpstr>
      <vt:lpstr>Modern Continental Construction  Co. v. OSHRC (1st Cir. 2002)</vt:lpstr>
      <vt:lpstr>Sec. of Labor v. Star Brite Construction Co. (OSHRC 2001)</vt:lpstr>
      <vt:lpstr>Employer Immigration Compliance</vt:lpstr>
      <vt:lpstr>Map of States with E-Verify Laws</vt:lpstr>
      <vt:lpstr>The I-9 Requirements</vt:lpstr>
      <vt:lpstr>Completing the I-9</vt:lpstr>
      <vt:lpstr>Reverification – I-9 Documents</vt:lpstr>
      <vt:lpstr>Retention / Recordkeeping</vt:lpstr>
      <vt:lpstr>Penalties for Non-Compliance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NOT TO PREPARE FOR A TRADE ASSOCIATION MEETING</dc:title>
  <dc:creator>lmatevia</dc:creator>
  <cp:lastModifiedBy>Lisa M. Slicer</cp:lastModifiedBy>
  <cp:revision>560</cp:revision>
  <cp:lastPrinted>2023-06-21T16:54:39Z</cp:lastPrinted>
  <dcterms:created xsi:type="dcterms:W3CDTF">2010-12-01T18:49:11Z</dcterms:created>
  <dcterms:modified xsi:type="dcterms:W3CDTF">2023-06-21T17:00:17Z</dcterms:modified>
</cp:coreProperties>
</file>